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6" r:id="rId2"/>
    <p:sldId id="406" r:id="rId3"/>
    <p:sldId id="408" r:id="rId4"/>
    <p:sldId id="414" r:id="rId5"/>
    <p:sldId id="415" r:id="rId6"/>
    <p:sldId id="416" r:id="rId7"/>
    <p:sldId id="394" r:id="rId8"/>
    <p:sldId id="417" r:id="rId9"/>
    <p:sldId id="418" r:id="rId10"/>
    <p:sldId id="420" r:id="rId11"/>
    <p:sldId id="419" r:id="rId12"/>
    <p:sldId id="421" r:id="rId13"/>
    <p:sldId id="411" r:id="rId14"/>
    <p:sldId id="412" r:id="rId15"/>
    <p:sldId id="413" r:id="rId16"/>
    <p:sldId id="42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napToGrid="0" showGuides="1">
      <p:cViewPr varScale="1">
        <p:scale>
          <a:sx n="111" d="100"/>
          <a:sy n="111" d="100"/>
        </p:scale>
        <p:origin x="-858" y="-84"/>
      </p:cViewPr>
      <p:guideLst>
        <p:guide orient="horz" pos="211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9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6.wmf"/><Relationship Id="rId7" Type="http://schemas.openxmlformats.org/officeDocument/2006/relationships/image" Target="../media/image19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3/29/2012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3/29/2012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3/29/2012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3/29/2012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3/29/2012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3/29/2012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3/29/2012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3/29/2012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8.png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30.png"/><Relationship Id="rId4" Type="http://schemas.openxmlformats.org/officeDocument/2006/relationships/oleObject" Target="../embeddings/oleObject28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30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0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</a:t>
            </a:r>
            <a:r>
              <a:rPr lang="en-CA" dirty="0" smtClean="0"/>
              <a:t>33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Range Sensor Models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3/29/2012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Likelihood Fields for Range Finders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similar to the beam model, we assume 3 types of sources of noise and uncertainty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correct measurement with noise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failures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random measurements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Likelihood Fields for Range Finders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Correct Measurement with Noise</a:t>
            </a:r>
          </a:p>
          <a:p>
            <a:r>
              <a:rPr lang="en-US" dirty="0" smtClean="0"/>
              <a:t>once we have                  we find the point on an obstacle in the map that is nearest to                 and compute the distance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/>
              <a:t> between those two points</a:t>
            </a:r>
          </a:p>
          <a:p>
            <a:r>
              <a:rPr lang="en-US" dirty="0" smtClean="0"/>
              <a:t>this measurement is modeled as a zero-mean Gaussian with variance </a:t>
            </a:r>
            <a:endParaRPr lang="en-US" dirty="0"/>
          </a:p>
        </p:txBody>
      </p:sp>
      <p:graphicFrame>
        <p:nvGraphicFramePr>
          <p:cNvPr id="40964" name="Object 4"/>
          <p:cNvGraphicFramePr>
            <a:graphicFrameLocks noChangeAspect="1"/>
          </p:cNvGraphicFramePr>
          <p:nvPr/>
        </p:nvGraphicFramePr>
        <p:xfrm>
          <a:off x="2449171" y="1305442"/>
          <a:ext cx="1479550" cy="571500"/>
        </p:xfrm>
        <a:graphic>
          <a:graphicData uri="http://schemas.openxmlformats.org/presentationml/2006/ole">
            <p:oleObj spid="_x0000_s40964" name="Equation" r:id="rId3" imgW="723600" imgH="279360" progId="Equation.3">
              <p:embed/>
            </p:oleObj>
          </a:graphicData>
        </a:graphic>
      </p:graphicFrame>
      <p:graphicFrame>
        <p:nvGraphicFramePr>
          <p:cNvPr id="40965" name="Object 5"/>
          <p:cNvGraphicFramePr>
            <a:graphicFrameLocks noChangeAspect="1"/>
          </p:cNvGraphicFramePr>
          <p:nvPr/>
        </p:nvGraphicFramePr>
        <p:xfrm>
          <a:off x="4029061" y="1731532"/>
          <a:ext cx="1479550" cy="571500"/>
        </p:xfrm>
        <a:graphic>
          <a:graphicData uri="http://schemas.openxmlformats.org/presentationml/2006/ole">
            <p:oleObj spid="_x0000_s40965" name="Equation" r:id="rId4" imgW="723600" imgH="279360" progId="Equation.3">
              <p:embed/>
            </p:oleObj>
          </a:graphicData>
        </a:graphic>
      </p:graphicFrame>
      <p:graphicFrame>
        <p:nvGraphicFramePr>
          <p:cNvPr id="40966" name="Object 6"/>
          <p:cNvGraphicFramePr>
            <a:graphicFrameLocks noChangeAspect="1"/>
          </p:cNvGraphicFramePr>
          <p:nvPr/>
        </p:nvGraphicFramePr>
        <p:xfrm>
          <a:off x="3059113" y="3936897"/>
          <a:ext cx="3025775" cy="571500"/>
        </p:xfrm>
        <a:graphic>
          <a:graphicData uri="http://schemas.openxmlformats.org/presentationml/2006/ole">
            <p:oleObj spid="_x0000_s40966" name="Equation" r:id="rId5" imgW="1485720" imgH="279360" progId="Equation.3">
              <p:embed/>
            </p:oleObj>
          </a:graphicData>
        </a:graphic>
      </p:graphicFrame>
      <p:graphicFrame>
        <p:nvGraphicFramePr>
          <p:cNvPr id="40967" name="Object 7"/>
          <p:cNvGraphicFramePr>
            <a:graphicFrameLocks noChangeAspect="1"/>
          </p:cNvGraphicFramePr>
          <p:nvPr/>
        </p:nvGraphicFramePr>
        <p:xfrm>
          <a:off x="1715597" y="2990391"/>
          <a:ext cx="517525" cy="493712"/>
        </p:xfrm>
        <a:graphic>
          <a:graphicData uri="http://schemas.openxmlformats.org/presentationml/2006/ole">
            <p:oleObj spid="_x0000_s40967" name="Equation" r:id="rId6" imgW="25380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Likelihood Fields for Range Finders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301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7129" y="929967"/>
            <a:ext cx="7229741" cy="5324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Beam Models of Range Finders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3/29/2012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Failures</a:t>
            </a:r>
          </a:p>
          <a:p>
            <a:r>
              <a:rPr lang="en-US" dirty="0" smtClean="0"/>
              <a:t>range finders can fail to sense an obstacle in which case most sensors return</a:t>
            </a:r>
          </a:p>
          <a:p>
            <a:r>
              <a:rPr lang="en-US" dirty="0" smtClean="0"/>
              <a:t>modeled as a point mass distribution centered at  </a:t>
            </a:r>
            <a:endParaRPr lang="en-US" dirty="0"/>
          </a:p>
        </p:txBody>
      </p:sp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869653" y="3429000"/>
          <a:ext cx="4138613" cy="989012"/>
        </p:xfrm>
        <a:graphic>
          <a:graphicData uri="http://schemas.openxmlformats.org/presentationml/2006/ole">
            <p:oleObj spid="_x0000_s12290" name="Equation" r:id="rId3" imgW="2031840" imgH="482400" progId="Equation.3">
              <p:embed/>
            </p:oleObj>
          </a:graphicData>
        </a:graphic>
      </p:graphicFrame>
      <p:graphicFrame>
        <p:nvGraphicFramePr>
          <p:cNvPr id="12291" name="Object 3"/>
          <p:cNvGraphicFramePr>
            <a:graphicFrameLocks noChangeAspect="1"/>
          </p:cNvGraphicFramePr>
          <p:nvPr/>
        </p:nvGraphicFramePr>
        <p:xfrm>
          <a:off x="2567861" y="1758342"/>
          <a:ext cx="569913" cy="466725"/>
        </p:xfrm>
        <a:graphic>
          <a:graphicData uri="http://schemas.openxmlformats.org/presentationml/2006/ole">
            <p:oleObj spid="_x0000_s12291" name="Equation" r:id="rId4" imgW="279360" imgH="228600" progId="Equation.3">
              <p:embed/>
            </p:oleObj>
          </a:graphicData>
        </a:graphic>
      </p:graphicFrame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7139151" y="2219000"/>
          <a:ext cx="569913" cy="466725"/>
        </p:xfrm>
        <a:graphic>
          <a:graphicData uri="http://schemas.openxmlformats.org/presentationml/2006/ole">
            <p:oleObj spid="_x0000_s12292" name="Equation" r:id="rId5" imgW="279360" imgH="228600" progId="Equation.3">
              <p:embed/>
            </p:oleObj>
          </a:graphicData>
        </a:graphic>
      </p:graphicFrame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03149" y="3429000"/>
            <a:ext cx="2466975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6779419" y="5469731"/>
            <a:ext cx="423862" cy="352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Beam Models of Range Finders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Random Measurements</a:t>
            </a:r>
          </a:p>
          <a:p>
            <a:r>
              <a:rPr lang="en-US" dirty="0" smtClean="0"/>
              <a:t>unexplainable measurements are modeled as a uniform distribution over the range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[0,       ]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439632" y="3429000"/>
          <a:ext cx="4862513" cy="989013"/>
        </p:xfrm>
        <a:graphic>
          <a:graphicData uri="http://schemas.openxmlformats.org/presentationml/2006/ole">
            <p:oleObj spid="_x0000_s13314" name="Equation" r:id="rId3" imgW="2387520" imgH="482400" progId="Equation.3">
              <p:embed/>
            </p:oleObj>
          </a:graphicData>
        </a:graphic>
      </p:graphicFrame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4609586" y="1748983"/>
          <a:ext cx="569913" cy="466725"/>
        </p:xfrm>
        <a:graphic>
          <a:graphicData uri="http://schemas.openxmlformats.org/presentationml/2006/ole">
            <p:oleObj spid="_x0000_s13316" name="Equation" r:id="rId4" imgW="279360" imgH="228600" progId="Equation.3">
              <p:embed/>
            </p:oleObj>
          </a:graphicData>
        </a:graphic>
      </p:graphicFrame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51741" y="3429000"/>
            <a:ext cx="25527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6779419" y="5478277"/>
            <a:ext cx="423862" cy="352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Beam Models of Range Finders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3/29/2012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complete model is a weighted sum of the previous </a:t>
            </a:r>
            <a:r>
              <a:rPr lang="en-US" dirty="0" smtClean="0"/>
              <a:t>three </a:t>
            </a:r>
            <a:r>
              <a:rPr lang="en-US" dirty="0" smtClean="0"/>
              <a:t>densities with weights</a:t>
            </a:r>
            <a:endParaRPr lang="en-US" dirty="0"/>
          </a:p>
        </p:txBody>
      </p:sp>
      <p:graphicFrame>
        <p:nvGraphicFramePr>
          <p:cNvPr id="14338" name="Object 4"/>
          <p:cNvGraphicFramePr>
            <a:graphicFrameLocks noChangeAspect="1"/>
          </p:cNvGraphicFramePr>
          <p:nvPr/>
        </p:nvGraphicFramePr>
        <p:xfrm>
          <a:off x="3263900" y="2082800"/>
          <a:ext cx="2614613" cy="466725"/>
        </p:xfrm>
        <a:graphic>
          <a:graphicData uri="http://schemas.openxmlformats.org/presentationml/2006/ole">
            <p:oleObj spid="_x0000_s14338" name="Equation" r:id="rId3" imgW="1282680" imgH="228600" progId="Equation.3">
              <p:embed/>
            </p:oleObj>
          </a:graphicData>
        </a:graphic>
      </p:graphicFrame>
      <p:graphicFrame>
        <p:nvGraphicFramePr>
          <p:cNvPr id="14339" name="Object 5"/>
          <p:cNvGraphicFramePr>
            <a:graphicFrameLocks noChangeAspect="1"/>
          </p:cNvGraphicFramePr>
          <p:nvPr/>
        </p:nvGraphicFramePr>
        <p:xfrm>
          <a:off x="2125663" y="3155950"/>
          <a:ext cx="4889500" cy="1536700"/>
        </p:xfrm>
        <a:graphic>
          <a:graphicData uri="http://schemas.openxmlformats.org/presentationml/2006/ole">
            <p:oleObj spid="_x0000_s14339" name="Equation" r:id="rId4" imgW="2400120" imgH="749160" progId="Equation.3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Beam Models of Range Finders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44036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187" y="2294119"/>
            <a:ext cx="7667625" cy="409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51179" y="0"/>
            <a:ext cx="2392822" cy="2573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Beam Models of Range Finders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3/29/2012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given the map and the robot’s location, find the probability density that the range finder detects an object at a distance</a:t>
            </a:r>
            <a:br>
              <a:rPr lang="en-US" dirty="0" smtClean="0"/>
            </a:br>
            <a:r>
              <a:rPr lang="en-US" dirty="0" smtClean="0"/>
              <a:t>along a beam 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114800" y="22098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8534400" y="1259204"/>
          <a:ext cx="361950" cy="493396"/>
        </p:xfrm>
        <a:graphic>
          <a:graphicData uri="http://schemas.openxmlformats.org/presentationml/2006/ole">
            <p:oleObj spid="_x0000_s7170" name="Equation" r:id="rId3" imgW="177480" imgH="241200" progId="Equation.3">
              <p:embed/>
            </p:oleObj>
          </a:graphicData>
        </a:graphic>
      </p:graphicFrame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955675" y="2286000"/>
          <a:ext cx="1500188" cy="493713"/>
        </p:xfrm>
        <a:graphic>
          <a:graphicData uri="http://schemas.openxmlformats.org/presentationml/2006/ole">
            <p:oleObj spid="_x0000_s7171" name="Equation" r:id="rId4" imgW="736560" imgH="24120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81000" y="3886200"/>
            <a:ext cx="356212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k is here because range sensors</a:t>
            </a:r>
            <a:br>
              <a:rPr lang="en-US" dirty="0" smtClean="0"/>
            </a:br>
            <a:r>
              <a:rPr lang="en-US" dirty="0" smtClean="0"/>
              <a:t>typically return many measurements</a:t>
            </a:r>
            <a:br>
              <a:rPr lang="en-US" dirty="0" smtClean="0"/>
            </a:br>
            <a:r>
              <a:rPr lang="en-US" dirty="0" smtClean="0"/>
              <a:t>at one time; e.g., the sensor might</a:t>
            </a:r>
            <a:br>
              <a:rPr lang="en-US" dirty="0" smtClean="0"/>
            </a:br>
            <a:r>
              <a:rPr lang="en-US" dirty="0" smtClean="0"/>
              <a:t>return a full 360 degree scan made</a:t>
            </a:r>
            <a:br>
              <a:rPr lang="en-US" dirty="0" smtClean="0"/>
            </a:br>
            <a:r>
              <a:rPr lang="en-US" dirty="0" smtClean="0"/>
              <a:t>up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/>
              <a:t> measurements at once</a:t>
            </a:r>
            <a:endParaRPr lang="en-US" dirty="0"/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457200" y="5410200"/>
          <a:ext cx="3051175" cy="493713"/>
        </p:xfrm>
        <a:graphic>
          <a:graphicData uri="http://schemas.openxmlformats.org/presentationml/2006/ole">
            <p:oleObj spid="_x0000_s7172" name="Equation" r:id="rId5" imgW="1498320" imgH="241200" progId="Equation.3">
              <p:embed/>
            </p:oleObj>
          </a:graphicData>
        </a:graphic>
      </p:graphicFrame>
      <p:cxnSp>
        <p:nvCxnSpPr>
          <p:cNvPr id="14" name="Straight Connector 13"/>
          <p:cNvCxnSpPr/>
          <p:nvPr/>
        </p:nvCxnSpPr>
        <p:spPr>
          <a:xfrm flipV="1">
            <a:off x="6796088" y="4131469"/>
            <a:ext cx="1416843" cy="2381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6798469" y="3240882"/>
            <a:ext cx="735806" cy="90011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 flipV="1">
            <a:off x="6571716" y="2230452"/>
            <a:ext cx="229134" cy="1912923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5127477" y="4131469"/>
            <a:ext cx="1670993" cy="551626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6716994" y="4133850"/>
            <a:ext cx="91001" cy="1147451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810375" y="4121944"/>
            <a:ext cx="1393588" cy="1655013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73" name="Picture 5" descr="C:\Users\burton\AppData\Local\Microsoft\Windows\Temporary Internet Files\Content.IE5\X5GVJJ4G\MC900038921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86552" y="4012880"/>
            <a:ext cx="228600" cy="2376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Beam Models of Range Finders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3/29/2012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most range finders have a minimum and maximum range</a:t>
            </a:r>
          </a:p>
          <a:p>
            <a:r>
              <a:rPr lang="en-US" dirty="0" smtClean="0"/>
              <a:t>we seek a model that can represent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the correct range measurement with noise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unexpected obstacles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failures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random measurements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33575" y="3429000"/>
            <a:ext cx="5276850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456143" y="409343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46315" y="504913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82763" y="463039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Beam Models of Range Finders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3/29/2012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beam-based model is computationally expensive</a:t>
            </a:r>
          </a:p>
          <a:p>
            <a:pPr lvl="1"/>
            <a:r>
              <a:rPr lang="en-US" dirty="0" smtClean="0"/>
              <a:t>each measurement requires a ray intersection with the map to compute </a:t>
            </a:r>
            <a:endParaRPr lang="en-US" dirty="0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618" y="2675234"/>
            <a:ext cx="2971800" cy="294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1881188" y="1636713"/>
          <a:ext cx="439737" cy="493712"/>
        </p:xfrm>
        <a:graphic>
          <a:graphicData uri="http://schemas.openxmlformats.org/presentationml/2006/ole">
            <p:oleObj spid="_x0000_s35843" name="Equation" r:id="rId4" imgW="215640" imgH="2412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60576" y="3802879"/>
            <a:ext cx="3815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Velodyne</a:t>
            </a:r>
            <a:r>
              <a:rPr lang="en-US" dirty="0" smtClean="0"/>
              <a:t> HDL-64E S2</a:t>
            </a:r>
            <a:br>
              <a:rPr lang="en-US" dirty="0" smtClean="0"/>
            </a:br>
            <a:r>
              <a:rPr lang="en-US" dirty="0" smtClean="0"/>
              <a:t>&gt;1.3 million measurements per second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Beam Models of Range Finders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3/29/2012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computational expense can be reduced by </a:t>
            </a:r>
            <a:r>
              <a:rPr lang="en-US" dirty="0" err="1" smtClean="0"/>
              <a:t>precomputing</a:t>
            </a:r>
            <a:endParaRPr lang="en-US" dirty="0" smtClean="0"/>
          </a:p>
          <a:p>
            <a:pPr lvl="1"/>
            <a:r>
              <a:rPr lang="en-US" dirty="0" smtClean="0"/>
              <a:t>decompose state space into a 3D grid</a:t>
            </a:r>
          </a:p>
          <a:p>
            <a:pPr lvl="2"/>
            <a:r>
              <a:rPr lang="en-US" dirty="0" smtClean="0"/>
              <a:t>much like histogram filter</a:t>
            </a:r>
          </a:p>
          <a:p>
            <a:pPr lvl="1"/>
            <a:r>
              <a:rPr lang="en-US" dirty="0" smtClean="0"/>
              <a:t>for each grid location compute and store</a:t>
            </a:r>
          </a:p>
          <a:p>
            <a:r>
              <a:rPr lang="en-US" dirty="0" smtClean="0"/>
              <a:t>much faster than ray casting but…</a:t>
            </a:r>
            <a:endParaRPr lang="en-US" dirty="0"/>
          </a:p>
        </p:txBody>
      </p:sp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8187983" y="867590"/>
          <a:ext cx="439737" cy="493712"/>
        </p:xfrm>
        <a:graphic>
          <a:graphicData uri="http://schemas.openxmlformats.org/presentationml/2006/ole">
            <p:oleObj spid="_x0000_s36867" name="Equation" r:id="rId3" imgW="215640" imgH="241200" progId="Equation.3">
              <p:embed/>
            </p:oleObj>
          </a:graphicData>
        </a:graphic>
      </p:graphicFrame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5691528" y="2063359"/>
          <a:ext cx="439738" cy="493712"/>
        </p:xfrm>
        <a:graphic>
          <a:graphicData uri="http://schemas.openxmlformats.org/presentationml/2006/ole">
            <p:oleObj spid="_x0000_s36868" name="Equation" r:id="rId4" imgW="21564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Beam Models of Range Finders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3/29/2012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                 changes abruptly for small changes in</a:t>
            </a:r>
          </a:p>
          <a:p>
            <a:pPr lvl="1"/>
            <a:r>
              <a:rPr lang="en-US" dirty="0" smtClean="0"/>
              <a:t>especially true for small changes in </a:t>
            </a:r>
            <a:r>
              <a:rPr lang="el-GR" i="1" dirty="0" smtClean="0">
                <a:latin typeface="Times New Roman"/>
                <a:cs typeface="Times New Roman"/>
              </a:rPr>
              <a:t>θ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554781" y="841700"/>
          <a:ext cx="1500187" cy="493713"/>
        </p:xfrm>
        <a:graphic>
          <a:graphicData uri="http://schemas.openxmlformats.org/presentationml/2006/ole">
            <p:oleObj spid="_x0000_s37891" name="Equation" r:id="rId3" imgW="736560" imgH="241200" progId="Equation.3">
              <p:embed/>
            </p:oleObj>
          </a:graphicData>
        </a:graphic>
      </p:graphicFrame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7222190" y="861168"/>
          <a:ext cx="311150" cy="468313"/>
        </p:xfrm>
        <a:graphic>
          <a:graphicData uri="http://schemas.openxmlformats.org/presentationml/2006/ole">
            <p:oleObj spid="_x0000_s37892" name="Equation" r:id="rId4" imgW="152280" imgH="228600" progId="Equation.3">
              <p:embed/>
            </p:oleObj>
          </a:graphicData>
        </a:graphic>
      </p:graphicFrame>
      <p:pic>
        <p:nvPicPr>
          <p:cNvPr id="19" name="Picture 18" descr="beam-model2.png"/>
          <p:cNvPicPr>
            <a:picLocks noChangeAspect="1"/>
          </p:cNvPicPr>
          <p:nvPr/>
        </p:nvPicPr>
        <p:blipFill>
          <a:blip r:embed="rId5" cstate="print"/>
          <a:srcRect l="16475" r="17954"/>
          <a:stretch>
            <a:fillRect/>
          </a:stretch>
        </p:blipFill>
        <p:spPr>
          <a:xfrm>
            <a:off x="5007846" y="2490552"/>
            <a:ext cx="3589234" cy="2743200"/>
          </a:xfrm>
          <a:prstGeom prst="rect">
            <a:avLst/>
          </a:prstGeom>
        </p:spPr>
      </p:pic>
      <p:pic>
        <p:nvPicPr>
          <p:cNvPr id="18" name="Picture 17" descr="beam-model.png"/>
          <p:cNvPicPr>
            <a:picLocks noChangeAspect="1"/>
          </p:cNvPicPr>
          <p:nvPr/>
        </p:nvPicPr>
        <p:blipFill>
          <a:blip r:embed="rId6" cstate="print"/>
          <a:srcRect l="16393" r="20222"/>
          <a:stretch>
            <a:fillRect/>
          </a:stretch>
        </p:blipFill>
        <p:spPr>
          <a:xfrm>
            <a:off x="685800" y="2479422"/>
            <a:ext cx="3469593" cy="274320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372452" y="5486400"/>
            <a:ext cx="4199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map obstacle detected for robot bearing </a:t>
            </a:r>
            <a:r>
              <a:rPr lang="el-GR" i="1" dirty="0" smtClean="0">
                <a:latin typeface="Times New Roman"/>
                <a:cs typeface="Times New Roman"/>
              </a:rPr>
              <a:t>θ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724400" y="5498068"/>
            <a:ext cx="4457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map obstacle missed for robot bearing </a:t>
            </a:r>
            <a:r>
              <a:rPr lang="el-GR" i="1" dirty="0" smtClean="0">
                <a:latin typeface="Times New Roman"/>
                <a:cs typeface="Times New Roman"/>
              </a:rPr>
              <a:t>θ</a:t>
            </a:r>
            <a:r>
              <a:rPr lang="en-US" i="1" dirty="0" smtClean="0">
                <a:latin typeface="Times New Roman"/>
                <a:cs typeface="Times New Roman"/>
              </a:rPr>
              <a:t>+d</a:t>
            </a:r>
            <a:r>
              <a:rPr lang="el-GR" i="1" dirty="0" smtClean="0">
                <a:latin typeface="Times New Roman"/>
                <a:cs typeface="Times New Roman"/>
              </a:rPr>
              <a:t> θ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Likelihood Fields for Range Finders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3/29/2012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alternative model called </a:t>
            </a:r>
            <a:r>
              <a:rPr lang="en-US" i="1" dirty="0" smtClean="0"/>
              <a:t>likelihood fields</a:t>
            </a:r>
            <a:r>
              <a:rPr lang="en-US" dirty="0" smtClean="0"/>
              <a:t> overcomes the limitations of the beam model</a:t>
            </a:r>
          </a:p>
          <a:p>
            <a:pPr lvl="1"/>
            <a:r>
              <a:rPr lang="en-US" dirty="0" smtClean="0"/>
              <a:t>but is not physically meaningful</a:t>
            </a:r>
          </a:p>
          <a:p>
            <a:r>
              <a:rPr lang="en-US" dirty="0" smtClean="0"/>
              <a:t>recall that a range measurement      is a distance measured relative to the robot</a:t>
            </a:r>
          </a:p>
          <a:p>
            <a:pPr lvl="1"/>
            <a:r>
              <a:rPr lang="en-US" dirty="0" smtClean="0"/>
              <a:t>can we transform      into a point in the map?</a:t>
            </a:r>
            <a:endParaRPr lang="en-US" dirty="0" smtClean="0"/>
          </a:p>
        </p:txBody>
      </p:sp>
      <p:graphicFrame>
        <p:nvGraphicFramePr>
          <p:cNvPr id="26625" name="Object 1"/>
          <p:cNvGraphicFramePr>
            <a:graphicFrameLocks noChangeAspect="1"/>
          </p:cNvGraphicFramePr>
          <p:nvPr/>
        </p:nvGraphicFramePr>
        <p:xfrm>
          <a:off x="4953000" y="2133600"/>
          <a:ext cx="363538" cy="493713"/>
        </p:xfrm>
        <a:graphic>
          <a:graphicData uri="http://schemas.openxmlformats.org/presentationml/2006/ole">
            <p:oleObj spid="_x0000_s26625" name="Equation" r:id="rId3" imgW="177480" imgH="241200" progId="Equation.3">
              <p:embed/>
            </p:oleObj>
          </a:graphicData>
        </a:graphic>
      </p:graphicFrame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2895600" y="2971800"/>
          <a:ext cx="363538" cy="493713"/>
        </p:xfrm>
        <a:graphic>
          <a:graphicData uri="http://schemas.openxmlformats.org/presentationml/2006/ole">
            <p:oleObj spid="_x0000_s26626" name="Equation" r:id="rId4" imgW="17748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Likelihood Fields for Range Finders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2468514" y="3094086"/>
          <a:ext cx="381000" cy="431800"/>
        </p:xfrm>
        <a:graphic>
          <a:graphicData uri="http://schemas.openxmlformats.org/presentationml/2006/ole">
            <p:oleObj spid="_x0000_s38916" name="Equation" r:id="rId3" imgW="190440" imgH="215640" progId="Equation.3">
              <p:embed/>
            </p:oleObj>
          </a:graphicData>
        </a:graphic>
      </p:graphicFrame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3992514" y="4160886"/>
          <a:ext cx="254000" cy="355600"/>
        </p:xfrm>
        <a:graphic>
          <a:graphicData uri="http://schemas.openxmlformats.org/presentationml/2006/ole">
            <p:oleObj spid="_x0000_s38917" name="Equation" r:id="rId4" imgW="126720" imgH="177480" progId="Equation.3">
              <p:embed/>
            </p:oleObj>
          </a:graphicData>
        </a:graphic>
      </p:graphicFrame>
      <p:graphicFrame>
        <p:nvGraphicFramePr>
          <p:cNvPr id="13" name="Object 7"/>
          <p:cNvGraphicFramePr>
            <a:graphicFrameLocks noChangeAspect="1"/>
          </p:cNvGraphicFramePr>
          <p:nvPr/>
        </p:nvGraphicFramePr>
        <p:xfrm>
          <a:off x="228600" y="5727700"/>
          <a:ext cx="431800" cy="431800"/>
        </p:xfrm>
        <a:graphic>
          <a:graphicData uri="http://schemas.openxmlformats.org/presentationml/2006/ole">
            <p:oleObj spid="_x0000_s38920" name="Equation" r:id="rId5" imgW="215640" imgH="215640" progId="Equation.3">
              <p:embed/>
            </p:oleObj>
          </a:graphicData>
        </a:graphic>
      </p:graphicFrame>
      <p:cxnSp>
        <p:nvCxnSpPr>
          <p:cNvPr id="14" name="Straight Arrow Connector 13"/>
          <p:cNvCxnSpPr/>
          <p:nvPr/>
        </p:nvCxnSpPr>
        <p:spPr>
          <a:xfrm>
            <a:off x="685800" y="5715000"/>
            <a:ext cx="1371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6200000">
            <a:off x="794" y="5028406"/>
            <a:ext cx="1371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 rot="18900000">
            <a:off x="2846806" y="4023146"/>
            <a:ext cx="1752600" cy="914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 rot="18900000">
            <a:off x="3495861" y="4022120"/>
            <a:ext cx="1371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3500000">
            <a:off x="2525993" y="4020997"/>
            <a:ext cx="1371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 rot="18900000">
            <a:off x="3537229" y="5201210"/>
            <a:ext cx="533400" cy="228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 rot="18900000">
            <a:off x="2621242" y="4285224"/>
            <a:ext cx="533400" cy="228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18900000">
            <a:off x="3375584" y="3530882"/>
            <a:ext cx="533400" cy="228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18900000">
            <a:off x="4291570" y="4446868"/>
            <a:ext cx="533400" cy="228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 rot="18900000">
            <a:off x="4791724" y="3105011"/>
            <a:ext cx="609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763914" y="4540298"/>
            <a:ext cx="13716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30" idx="4"/>
          </p:cNvCxnSpPr>
          <p:nvPr/>
        </p:nvCxnSpPr>
        <p:spPr>
          <a:xfrm flipH="1" flipV="1">
            <a:off x="4416663" y="1212056"/>
            <a:ext cx="155337" cy="284719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4340463" y="1059656"/>
            <a:ext cx="152400" cy="1524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8921" name="Object 9"/>
          <p:cNvGraphicFramePr>
            <a:graphicFrameLocks noChangeAspect="1"/>
          </p:cNvGraphicFramePr>
          <p:nvPr/>
        </p:nvGraphicFramePr>
        <p:xfrm>
          <a:off x="4050706" y="1840906"/>
          <a:ext cx="363538" cy="493713"/>
        </p:xfrm>
        <a:graphic>
          <a:graphicData uri="http://schemas.openxmlformats.org/presentationml/2006/ole">
            <p:oleObj spid="_x0000_s38921" name="Equation" r:id="rId6" imgW="177480" imgH="241200" progId="Equation.3">
              <p:embed/>
            </p:oleObj>
          </a:graphicData>
        </a:graphic>
      </p:graphicFrame>
      <p:graphicFrame>
        <p:nvGraphicFramePr>
          <p:cNvPr id="38922" name="Object 10"/>
          <p:cNvGraphicFramePr>
            <a:graphicFrameLocks noChangeAspect="1"/>
          </p:cNvGraphicFramePr>
          <p:nvPr/>
        </p:nvGraphicFramePr>
        <p:xfrm>
          <a:off x="4509272" y="2525800"/>
          <a:ext cx="727075" cy="493713"/>
        </p:xfrm>
        <a:graphic>
          <a:graphicData uri="http://schemas.openxmlformats.org/presentationml/2006/ole">
            <p:oleObj spid="_x0000_s38922" name="Equation" r:id="rId7" imgW="355320" imgH="241200" progId="Equation.3">
              <p:embed/>
            </p:oleObj>
          </a:graphicData>
        </a:graphic>
      </p:graphicFrame>
      <p:graphicFrame>
        <p:nvGraphicFramePr>
          <p:cNvPr id="38923" name="Object 11"/>
          <p:cNvGraphicFramePr>
            <a:graphicFrameLocks noChangeAspect="1"/>
          </p:cNvGraphicFramePr>
          <p:nvPr/>
        </p:nvGraphicFramePr>
        <p:xfrm>
          <a:off x="4572000" y="790815"/>
          <a:ext cx="752475" cy="1038225"/>
        </p:xfrm>
        <a:graphic>
          <a:graphicData uri="http://schemas.openxmlformats.org/presentationml/2006/ole">
            <p:oleObj spid="_x0000_s38923" name="Equation" r:id="rId8" imgW="368280" imgH="507960" progId="Equation.3">
              <p:embed/>
            </p:oleObj>
          </a:graphicData>
        </a:graphic>
      </p:graphicFrame>
      <p:graphicFrame>
        <p:nvGraphicFramePr>
          <p:cNvPr id="38924" name="Object 12"/>
          <p:cNvGraphicFramePr>
            <a:graphicFrameLocks noChangeAspect="1"/>
          </p:cNvGraphicFramePr>
          <p:nvPr/>
        </p:nvGraphicFramePr>
        <p:xfrm>
          <a:off x="3100882" y="4267320"/>
          <a:ext cx="544512" cy="935038"/>
        </p:xfrm>
        <a:graphic>
          <a:graphicData uri="http://schemas.openxmlformats.org/presentationml/2006/ole">
            <p:oleObj spid="_x0000_s38924" name="Equation" r:id="rId9" imgW="266400" imgH="457200" progId="Equation.3">
              <p:embed/>
            </p:oleObj>
          </a:graphicData>
        </a:graphic>
      </p:graphicFrame>
      <p:graphicFrame>
        <p:nvGraphicFramePr>
          <p:cNvPr id="38925" name="Object 13"/>
          <p:cNvGraphicFramePr>
            <a:graphicFrameLocks noChangeAspect="1"/>
          </p:cNvGraphicFramePr>
          <p:nvPr/>
        </p:nvGraphicFramePr>
        <p:xfrm>
          <a:off x="4818887" y="3385954"/>
          <a:ext cx="1038225" cy="987425"/>
        </p:xfrm>
        <a:graphic>
          <a:graphicData uri="http://schemas.openxmlformats.org/presentationml/2006/ole">
            <p:oleObj spid="_x0000_s38925" name="Equation" r:id="rId10" imgW="507960" imgH="482400" progId="Equation.3">
              <p:embed/>
            </p:oleObj>
          </a:graphicData>
        </a:graphic>
      </p:graphicFrame>
      <p:sp>
        <p:nvSpPr>
          <p:cNvPr id="40" name="Oval 39"/>
          <p:cNvSpPr/>
          <p:nvPr/>
        </p:nvSpPr>
        <p:spPr>
          <a:xfrm>
            <a:off x="4495800" y="4015083"/>
            <a:ext cx="152400" cy="152400"/>
          </a:xfrm>
          <a:prstGeom prst="ellipse">
            <a:avLst/>
          </a:prstGeom>
          <a:solidFill>
            <a:srgbClr val="0000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3636841" y="4440957"/>
            <a:ext cx="152400" cy="15240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5905143" y="3640504"/>
            <a:ext cx="1784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measured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382994" y="4869676"/>
            <a:ext cx="1784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measured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5338273" y="1039736"/>
            <a:ext cx="1733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want this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Likelihood Fields for Range Finders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913606" y="2833687"/>
          <a:ext cx="7316788" cy="1038225"/>
        </p:xfrm>
        <a:graphic>
          <a:graphicData uri="http://schemas.openxmlformats.org/presentationml/2006/ole">
            <p:oleObj spid="_x0000_s39938" name="Equation" r:id="rId3" imgW="3581280" imgH="507960" progId="Equation.3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4098</TotalTime>
  <Words>426</Words>
  <Application>Microsoft Office PowerPoint</Application>
  <PresentationFormat>On-screen Show (4:3)</PresentationFormat>
  <Paragraphs>92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Origin</vt:lpstr>
      <vt:lpstr>Equation</vt:lpstr>
      <vt:lpstr>Microsoft Equation 3.0</vt:lpstr>
      <vt:lpstr>Day 33</vt:lpstr>
      <vt:lpstr>Beam Models of Range Finders</vt:lpstr>
      <vt:lpstr>Beam Models of Range Finders</vt:lpstr>
      <vt:lpstr>Beam Models of Range Finders</vt:lpstr>
      <vt:lpstr>Beam Models of Range Finders</vt:lpstr>
      <vt:lpstr>Beam Models of Range Finders</vt:lpstr>
      <vt:lpstr>Likelihood Fields for Range Finders</vt:lpstr>
      <vt:lpstr>Likelihood Fields for Range Finders</vt:lpstr>
      <vt:lpstr>Likelihood Fields for Range Finders</vt:lpstr>
      <vt:lpstr>Likelihood Fields for Range Finders</vt:lpstr>
      <vt:lpstr>Likelihood Fields for Range Finders</vt:lpstr>
      <vt:lpstr>Likelihood Fields for Range Finders</vt:lpstr>
      <vt:lpstr>Beam Models of Range Finders</vt:lpstr>
      <vt:lpstr>Beam Models of Range Finders</vt:lpstr>
      <vt:lpstr>Beam Models of Range Finders</vt:lpstr>
      <vt:lpstr>Beam Models of Range Finders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</cp:lastModifiedBy>
  <cp:revision>72</cp:revision>
  <dcterms:created xsi:type="dcterms:W3CDTF">2011-01-07T01:27:12Z</dcterms:created>
  <dcterms:modified xsi:type="dcterms:W3CDTF">2012-03-30T04:37:59Z</dcterms:modified>
</cp:coreProperties>
</file>